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Work%20Computer%20files\Thesis%20Plans\Chapter%205%20-%20Metabolomics%20-%20F\___Metabolite%20graph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29099191031841"/>
          <c:y val="4.3583273160288323E-2"/>
          <c:w val="0.83118766976746483"/>
          <c:h val="0.563062871331027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Amines.Polyamines!$C$48</c:f>
              <c:strCache>
                <c:ptCount val="1"/>
                <c:pt idx="0">
                  <c:v>Orange carrot tissue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accent2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Amines.Polyamines!$D$52:$G$52</c:f>
                <c:numCache>
                  <c:formatCode>General</c:formatCode>
                  <c:ptCount val="4"/>
                  <c:pt idx="0">
                    <c:v>2.0368890089413334E-3</c:v>
                  </c:pt>
                  <c:pt idx="1">
                    <c:v>9.0183341895568384E-4</c:v>
                  </c:pt>
                  <c:pt idx="2">
                    <c:v>3.2941715627869895E-4</c:v>
                  </c:pt>
                  <c:pt idx="3">
                    <c:v>3.8264087135943215E-3</c:v>
                  </c:pt>
                </c:numCache>
              </c:numRef>
            </c:plus>
            <c:minus>
              <c:numRef>
                <c:f>Amines.Polyamines!$D$52:$G$52</c:f>
                <c:numCache>
                  <c:formatCode>General</c:formatCode>
                  <c:ptCount val="4"/>
                  <c:pt idx="0">
                    <c:v>2.0368890089413334E-3</c:v>
                  </c:pt>
                  <c:pt idx="1">
                    <c:v>9.0183341895568384E-4</c:v>
                  </c:pt>
                  <c:pt idx="2">
                    <c:v>3.2941715627869895E-4</c:v>
                  </c:pt>
                  <c:pt idx="3">
                    <c:v>3.8264087135943215E-3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Amines.Polyamines!$D$47:$G$47</c:f>
              <c:strCache>
                <c:ptCount val="4"/>
                <c:pt idx="0">
                  <c:v>Allantoin</c:v>
                </c:pt>
                <c:pt idx="1">
                  <c:v>Putrescine</c:v>
                </c:pt>
                <c:pt idx="2">
                  <c:v>Piperidinecarboxylic acid</c:v>
                </c:pt>
                <c:pt idx="3">
                  <c:v>Ethanolamine</c:v>
                </c:pt>
              </c:strCache>
            </c:strRef>
          </c:cat>
          <c:val>
            <c:numRef>
              <c:f>Amines.Polyamines!$D$48:$G$48</c:f>
              <c:numCache>
                <c:formatCode>0.0000</c:formatCode>
                <c:ptCount val="4"/>
                <c:pt idx="0">
                  <c:v>2.8927550793824468E-2</c:v>
                </c:pt>
                <c:pt idx="1">
                  <c:v>7.7561057386783538E-3</c:v>
                </c:pt>
                <c:pt idx="2">
                  <c:v>2.3043497015062943E-3</c:v>
                </c:pt>
                <c:pt idx="3">
                  <c:v>8.0113905031812413E-2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4E-45CE-85F0-C687C2252E87}"/>
            </c:ext>
          </c:extLst>
        </c:ser>
        <c:ser>
          <c:idx val="1"/>
          <c:order val="1"/>
          <c:tx>
            <c:strRef>
              <c:f>Amines.Polyamines!$C$49</c:f>
              <c:strCache>
                <c:ptCount val="1"/>
                <c:pt idx="0">
                  <c:v>Blackened carrot tissue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Amines.Polyamines!$D$53:$G$53</c:f>
                <c:numCache>
                  <c:formatCode>General</c:formatCode>
                  <c:ptCount val="4"/>
                  <c:pt idx="0">
                    <c:v>4.7929548865137733E-3</c:v>
                  </c:pt>
                  <c:pt idx="1">
                    <c:v>1.259134233523978E-3</c:v>
                  </c:pt>
                  <c:pt idx="2">
                    <c:v>9.0596327367213937E-3</c:v>
                  </c:pt>
                  <c:pt idx="3">
                    <c:v>7.0526613755270053E-3</c:v>
                  </c:pt>
                </c:numCache>
              </c:numRef>
            </c:plus>
            <c:minus>
              <c:numRef>
                <c:f>Amines.Polyamines!$D$53:$G$53</c:f>
                <c:numCache>
                  <c:formatCode>General</c:formatCode>
                  <c:ptCount val="4"/>
                  <c:pt idx="0">
                    <c:v>4.7929548865137733E-3</c:v>
                  </c:pt>
                  <c:pt idx="1">
                    <c:v>1.259134233523978E-3</c:v>
                  </c:pt>
                  <c:pt idx="2">
                    <c:v>9.0596327367213937E-3</c:v>
                  </c:pt>
                  <c:pt idx="3">
                    <c:v>7.0526613755270053E-3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Amines.Polyamines!$D$47:$G$47</c:f>
              <c:strCache>
                <c:ptCount val="4"/>
                <c:pt idx="0">
                  <c:v>Allantoin</c:v>
                </c:pt>
                <c:pt idx="1">
                  <c:v>Putrescine</c:v>
                </c:pt>
                <c:pt idx="2">
                  <c:v>Piperidinecarboxylic acid</c:v>
                </c:pt>
                <c:pt idx="3">
                  <c:v>Ethanolamine</c:v>
                </c:pt>
              </c:strCache>
            </c:strRef>
          </c:cat>
          <c:val>
            <c:numRef>
              <c:f>Amines.Polyamines!$D$49:$G$49</c:f>
              <c:numCache>
                <c:formatCode>0.0000</c:formatCode>
                <c:ptCount val="4"/>
                <c:pt idx="0">
                  <c:v>4.6420214615608302E-2</c:v>
                </c:pt>
                <c:pt idx="1">
                  <c:v>1.1521965404632822E-2</c:v>
                </c:pt>
                <c:pt idx="2">
                  <c:v>2.2077263339563644E-2</c:v>
                </c:pt>
                <c:pt idx="3">
                  <c:v>4.2151152741689651E-2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04E-45CE-85F0-C687C2252E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5615824"/>
        <c:axId val="279437984"/>
      </c:barChart>
      <c:catAx>
        <c:axId val="265615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9437984"/>
        <c:crosses val="autoZero"/>
        <c:auto val="1"/>
        <c:lblAlgn val="ctr"/>
        <c:lblOffset val="100"/>
        <c:noMultiLvlLbl val="0"/>
      </c:catAx>
      <c:valAx>
        <c:axId val="27943798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Relative Concentration</a:t>
                </a:r>
              </a:p>
            </c:rich>
          </c:tx>
          <c:layout>
            <c:manualLayout>
              <c:xMode val="edge"/>
              <c:yMode val="edge"/>
              <c:x val="1.0891762325737162E-2"/>
              <c:y val="0.1386437573359293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5615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845010007345294"/>
          <c:y val="0.92625419627813876"/>
          <c:w val="0.65483871166521235"/>
          <c:h val="7.37458037218611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ADE17-1F8C-A649-BAAD-472A8C63F8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F2DBBF-9C41-5073-D9F1-27473F6ABD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6A87BB-E2B9-A601-9719-A817BFDA6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61CC4-AD98-67B2-F2AD-9BBB7ED7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F6A5C6-2DBC-9821-7D88-2DE4602FC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223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7F3D9-3F0F-C024-7037-2325E8B06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FFAA64-B557-292B-E6BD-22B8F26566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39B0E-6C4B-731A-A02A-9940C854B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A385FF-3D85-3852-3AD7-37C36E9A9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BD394-B983-4038-F9EE-54815CCA1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118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81AC34-6F5D-4766-9A6B-04FF2AA94A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2750A-7CF1-4485-E8FE-D79DEE0A8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2586FA-E71B-873C-5C94-277AB9BAF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75AD7-9AFC-6AC4-9362-D5CFE885D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6676A-5FDF-31E3-05A1-1DA269A8F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431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4332B-36C3-EEFC-BABD-D01549FB0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B59C9-23BC-33DE-2DF4-9174D5678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52AFA7-EF95-9FA1-5231-C29D87EDD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0D81C-1C12-18F8-B398-8B0C94572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43B83-0A38-10E7-406D-3BBACB90C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877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F0A1D-ACF3-5422-00E2-D232F4C7B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A42ABF-C152-7F00-48CE-13816334D5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78EE8-EC3C-52F7-2A4D-CA6708AE7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D1ED1-D73A-F92A-D7A3-D4E6E0A88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BBFBC-E8B2-19BF-5877-99008A7E8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429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4E7C6-E761-DCA3-2793-CC9E24C67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798903-84C1-3E97-AFB2-33EF09F5E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AB64C4-79B1-7EE1-5C90-BA1E1F1069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BD0DF2-C8F7-E578-B85C-0EB4E74F3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E827ED-BA88-9A0D-FC7A-15D75804A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F0FB05-7CE3-E4FF-58CA-0D03CE7BD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231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8A8BE-9685-1F48-4A63-53AD3B159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CE9A0E-E270-8C0F-B290-772898C4B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450247-4E58-0A81-5BBA-092FCDB5C0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443427-A9C6-E2B3-2289-C2ECF0F51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60B17F-2B09-1EE0-D16D-D60BFBF74E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3234B9-8AF2-3305-9974-76CF65BD8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AAC39E-93D6-C4FD-AD5F-5245B1E81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B7E37D-6F4C-190E-9E45-34BED6714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6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D80B0-4BB5-02C0-9B26-BD1EDF40A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BD355A-40C6-7707-0C32-A58774BBB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97D38D-C5F0-681E-93B5-EE66AED87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230544-BA82-4552-FFB2-CF9439E2F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35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2464FF-7F2A-7D79-E9E1-FC4EE052B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12CBE4-16DE-70B7-564B-600F22DEA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BDCFF3-9951-CD34-D9AB-EE1F0722A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061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F052C-DCF1-07E3-19EE-1B74C9022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BB1F2-79B3-FC81-B831-1DF38116A4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E8EC80-8A36-C77D-FEC7-4FF7862A6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05AE2-EA16-150F-FC6E-7AF38D1F8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2719F5-4D9F-0FDA-4E4B-0F2484C03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0BA969-EA42-4C61-2A66-FFAC825EE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983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EB861-CBC3-308B-F3EB-080054EB4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131657-A0E5-C875-C5EF-3F33559253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30FE8C-4A62-A405-73DE-CC92B4CB9D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D8EB2A-96BA-81BC-1EDF-515BF09E7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F4FC3D-5DC8-1506-FEAB-9E7ECDD19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946C21-625D-6861-60D9-441394292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000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C5F2B9-CED1-3F22-0AF1-FA54E24F2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6B504-70FC-E93B-D9E1-9D4E0A8E42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0E9AA3-EE3B-D642-B773-8CD76588F4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0B92E-103D-48CC-AA40-90D48B428DF1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94566-7AED-8B11-18BF-60B5BA72DB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8323B-EBA7-85EF-4B45-A82A789FA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1A879-1A88-46BB-91DA-823F0569B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657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CEC0F28-EA71-404A-9EEB-C01C2AB7DAFA}"/>
              </a:ext>
            </a:extLst>
          </p:cNvPr>
          <p:cNvGrpSpPr/>
          <p:nvPr/>
        </p:nvGrpSpPr>
        <p:grpSpPr>
          <a:xfrm>
            <a:off x="2684666" y="937250"/>
            <a:ext cx="6491232" cy="4445345"/>
            <a:chOff x="0" y="0"/>
            <a:chExt cx="5653088" cy="2566989"/>
          </a:xfrm>
        </p:grpSpPr>
        <p:graphicFrame>
          <p:nvGraphicFramePr>
            <p:cNvPr id="5" name="Chart 4">
              <a:extLst>
                <a:ext uri="{FF2B5EF4-FFF2-40B4-BE49-F238E27FC236}">
                  <a16:creationId xmlns:a16="http://schemas.microsoft.com/office/drawing/2014/main" id="{D81127B1-8A35-4CED-8241-BF4D902FB6E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893905264"/>
                </p:ext>
              </p:extLst>
            </p:nvPr>
          </p:nvGraphicFramePr>
          <p:xfrm>
            <a:off x="0" y="0"/>
            <a:ext cx="5653088" cy="256698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TextBox 2">
              <a:extLst>
                <a:ext uri="{FF2B5EF4-FFF2-40B4-BE49-F238E27FC236}">
                  <a16:creationId xmlns:a16="http://schemas.microsoft.com/office/drawing/2014/main" id="{293DF23C-AB0A-49C8-BE2B-EF613DEBF92B}"/>
                </a:ext>
              </a:extLst>
            </p:cNvPr>
            <p:cNvSpPr txBox="1"/>
            <p:nvPr/>
          </p:nvSpPr>
          <p:spPr>
            <a:xfrm>
              <a:off x="1429269" y="554786"/>
              <a:ext cx="438150" cy="238126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/>
                <a:t>**</a:t>
              </a:r>
            </a:p>
          </p:txBody>
        </p:sp>
        <p:sp>
          <p:nvSpPr>
            <p:cNvPr id="7" name="TextBox 3">
              <a:extLst>
                <a:ext uri="{FF2B5EF4-FFF2-40B4-BE49-F238E27FC236}">
                  <a16:creationId xmlns:a16="http://schemas.microsoft.com/office/drawing/2014/main" id="{B80335CE-8E2C-4430-AEE9-EEE3FBA8D9D3}"/>
                </a:ext>
              </a:extLst>
            </p:cNvPr>
            <p:cNvSpPr txBox="1"/>
            <p:nvPr/>
          </p:nvSpPr>
          <p:spPr>
            <a:xfrm>
              <a:off x="2640270" y="1168594"/>
              <a:ext cx="438150" cy="238126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/>
                <a:t>*</a:t>
              </a:r>
            </a:p>
          </p:txBody>
        </p:sp>
        <p:sp>
          <p:nvSpPr>
            <p:cNvPr id="8" name="TextBox 4">
              <a:extLst>
                <a:ext uri="{FF2B5EF4-FFF2-40B4-BE49-F238E27FC236}">
                  <a16:creationId xmlns:a16="http://schemas.microsoft.com/office/drawing/2014/main" id="{5D514D1D-5BA6-4955-BB70-B181624AE8BC}"/>
                </a:ext>
              </a:extLst>
            </p:cNvPr>
            <p:cNvSpPr txBox="1"/>
            <p:nvPr/>
          </p:nvSpPr>
          <p:spPr>
            <a:xfrm>
              <a:off x="4909342" y="554786"/>
              <a:ext cx="438150" cy="238126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/>
                <a:t>***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5F30011-21E1-579A-ADEF-D6572B94B453}"/>
              </a:ext>
            </a:extLst>
          </p:cNvPr>
          <p:cNvSpPr txBox="1"/>
          <p:nvPr/>
        </p:nvSpPr>
        <p:spPr>
          <a:xfrm>
            <a:off x="523108" y="5382595"/>
            <a:ext cx="1100767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Supplemental Figure S7. The relative levels of amines/polyamines in orange and black carrot regions. </a:t>
            </a:r>
            <a:r>
              <a:rPr lang="en-GB" dirty="0"/>
              <a:t>Relative concentration were calculated as the mean compound (n=17) normalised to the internal standards. Asterisks indicate the statistical significance level: p-value ≤ 0.05 (*), &lt; 0.01 (**), and &lt; 0.001 (***) using ANOVA. Data are the mean +/- standard deviation.</a:t>
            </a:r>
          </a:p>
        </p:txBody>
      </p:sp>
    </p:spTree>
    <p:extLst>
      <p:ext uri="{BB962C8B-B14F-4D97-AF65-F5344CB8AC3E}">
        <p14:creationId xmlns:p14="http://schemas.microsoft.com/office/powerpoint/2010/main" val="29064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71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Schulz</dc:creator>
  <cp:lastModifiedBy>Christine Foyer (Biosciences)</cp:lastModifiedBy>
  <cp:revision>11</cp:revision>
  <dcterms:created xsi:type="dcterms:W3CDTF">2023-04-19T18:04:43Z</dcterms:created>
  <dcterms:modified xsi:type="dcterms:W3CDTF">2023-04-28T12:05:06Z</dcterms:modified>
</cp:coreProperties>
</file>